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48"/>
  </p:notesMasterIdLst>
  <p:handoutMasterIdLst>
    <p:handoutMasterId r:id="rId49"/>
  </p:handoutMasterIdLst>
  <p:sldIdLst>
    <p:sldId id="370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50" r:id="rId21"/>
    <p:sldId id="351" r:id="rId22"/>
    <p:sldId id="315" r:id="rId23"/>
    <p:sldId id="264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1" r:id="rId36"/>
    <p:sldId id="340" r:id="rId37"/>
    <p:sldId id="342" r:id="rId38"/>
    <p:sldId id="344" r:id="rId39"/>
    <p:sldId id="343" r:id="rId40"/>
    <p:sldId id="371" r:id="rId41"/>
    <p:sldId id="346" r:id="rId42"/>
    <p:sldId id="372" r:id="rId43"/>
    <p:sldId id="347" r:id="rId44"/>
    <p:sldId id="349" r:id="rId45"/>
    <p:sldId id="374" r:id="rId46"/>
    <p:sldId id="373" r:id="rId4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Lucida Sans Unicode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FF9900"/>
    <a:srgbClr val="0066A1"/>
    <a:srgbClr val="00A1DE"/>
    <a:srgbClr val="829DC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8138" autoAdjust="0"/>
  </p:normalViewPr>
  <p:slideViewPr>
    <p:cSldViewPr snapToGrid="0" snapToObjects="1">
      <p:cViewPr>
        <p:scale>
          <a:sx n="80" d="100"/>
          <a:sy n="80" d="100"/>
        </p:scale>
        <p:origin x="-882" y="21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:\PPT potx\New Logos\Ato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5125" y="10795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 txBox="1">
            <a:spLocks noChangeArrowheads="1"/>
          </p:cNvSpPr>
          <p:nvPr/>
        </p:nvSpPr>
        <p:spPr bwMode="auto">
          <a:xfrm>
            <a:off x="6116638" y="8632825"/>
            <a:ext cx="630237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90647" bIns="0" anchor="b"/>
          <a:lstStyle>
            <a:lvl1pPr defTabSz="906463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89000"/>
              </a:lnSpc>
            </a:pPr>
            <a:fld id="{6FBCF4F3-BC52-324E-AF77-B3F5D78AE6CE}" type="slidenum">
              <a:rPr lang="en-US" sz="1000"/>
              <a:pPr algn="r">
                <a:lnSpc>
                  <a:spcPct val="89000"/>
                </a:lnSpc>
              </a:pPr>
              <a:t>‹#›</a:t>
            </a:fld>
            <a:endParaRPr lang="en-US" sz="1000"/>
          </a:p>
        </p:txBody>
      </p:sp>
      <p:sp>
        <p:nvSpPr>
          <p:cNvPr id="10" name="AddNotifier#2"/>
          <p:cNvSpPr txBox="1">
            <a:spLocks noChangeArrowheads="1"/>
          </p:cNvSpPr>
          <p:nvPr/>
        </p:nvSpPr>
        <p:spPr bwMode="auto">
          <a:xfrm>
            <a:off x="185738" y="8632825"/>
            <a:ext cx="5969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500">
                <a:solidFill>
                  <a:srgbClr val="000000"/>
                </a:solidFill>
              </a:rPr>
              <a:t>Atos, the Atos logo, Atos Consulting, Atos Worldline, Atos Sphere, Atos Cloud and Atos WorldGrid</a:t>
            </a:r>
          </a:p>
          <a:p>
            <a:pPr eaLnBrk="1" hangingPunct="1"/>
            <a:r>
              <a:rPr lang="en-US" sz="500">
                <a:solidFill>
                  <a:srgbClr val="000000"/>
                </a:solidFill>
              </a:rPr>
              <a:t>are registered trademarks of Atos SA. June 2011</a:t>
            </a:r>
          </a:p>
          <a:p>
            <a:pPr eaLnBrk="1" hangingPunct="1"/>
            <a:r>
              <a:rPr lang="en-US" sz="500">
                <a:solidFill>
                  <a:srgbClr val="000000"/>
                </a:solidFill>
              </a:rPr>
              <a:t>© 2011 Atos. Confidential information owned by Atos, to be used by the recipient only. This document, or any part of it, </a:t>
            </a:r>
          </a:p>
          <a:p>
            <a:pPr eaLnBrk="1" hangingPunct="1"/>
            <a:r>
              <a:rPr lang="en-US" sz="500">
                <a:solidFill>
                  <a:srgbClr val="000000"/>
                </a:solidFill>
              </a:rPr>
              <a:t>may not be reproduced, copied, circulated and/or distributed nor quoted without prior written approval from Atos.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00348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16638" y="8604250"/>
            <a:ext cx="6302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90647" bIns="0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lnSpc>
                <a:spcPct val="89000"/>
              </a:lnSpc>
              <a:defRPr sz="1000"/>
            </a:lvl1pPr>
          </a:lstStyle>
          <a:p>
            <a:fld id="{4C7B2B4C-885F-AC48-96C5-DFF04EE3201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7829" name="Picture 2" descr="E:\PPT potx\New Logos\A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0795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ddNotifier#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5738" y="8604250"/>
            <a:ext cx="59705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000000"/>
                </a:solidFill>
              </a:defRPr>
            </a:lvl1pPr>
          </a:lstStyle>
          <a:p>
            <a:r>
              <a:rPr lang="en-US"/>
              <a:t>Atos, the Atos logo, Atos Consulting, Atos Worldline, Atos Sphere, Atos Cloud and Atos WorldGrid</a:t>
            </a:r>
          </a:p>
          <a:p>
            <a:r>
              <a:rPr lang="en-US"/>
              <a:t>are registered trademarks of Atos SA. June 2011</a:t>
            </a:r>
          </a:p>
          <a:p>
            <a:r>
              <a:rPr lang="en-US"/>
              <a:t>© 2011 Atos. Confidential information owned by Atos, to be used by the recipient only. This document, or any part of it, </a:t>
            </a:r>
          </a:p>
          <a:p>
            <a:r>
              <a:rPr lang="en-US"/>
              <a:t>may not be reproduced, copied, circulated and/or distributed nor quoted without prior written approval from Atos.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53972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195513" y="4651375"/>
            <a:ext cx="4732337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dirty="0" smtClean="0">
                <a:latin typeface="Lucida Sans" pitchFamily="34" charset="0"/>
                <a:cs typeface="+mn-cs"/>
              </a:rPr>
              <a:t>27</a:t>
            </a:r>
            <a:r>
              <a:rPr lang="sk-SK" altLang="en-US" sz="1200" dirty="0" smtClean="0">
                <a:latin typeface="Lucida Sans" pitchFamily="34" charset="0"/>
                <a:cs typeface="+mn-cs"/>
              </a:rPr>
              <a:t>.</a:t>
            </a:r>
            <a:r>
              <a:rPr lang="en-US" altLang="en-US" sz="1200" dirty="0" smtClean="0">
                <a:latin typeface="Lucida Sans" pitchFamily="34" charset="0"/>
                <a:cs typeface="+mn-cs"/>
              </a:rPr>
              <a:t>1</a:t>
            </a:r>
            <a:r>
              <a:rPr lang="sk-SK" altLang="en-US" sz="1200" dirty="0" smtClean="0">
                <a:latin typeface="Lucida Sans" pitchFamily="34" charset="0"/>
                <a:cs typeface="+mn-cs"/>
              </a:rPr>
              <a:t>.201</a:t>
            </a:r>
            <a:r>
              <a:rPr lang="en-US" altLang="en-US" sz="1200" dirty="0" smtClean="0">
                <a:latin typeface="Lucida Sans" pitchFamily="34" charset="0"/>
                <a:cs typeface="+mn-cs"/>
              </a:rPr>
              <a:t>5</a:t>
            </a:r>
            <a:endParaRPr lang="fr-FR" altLang="en-US" sz="1200" dirty="0" smtClean="0">
              <a:latin typeface="Lucida Sans" pitchFamily="34" charset="0"/>
              <a:cs typeface="+mn-cs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395413"/>
            <a:ext cx="4732337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954338"/>
            <a:ext cx="4732337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899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5170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8" y="376238"/>
            <a:ext cx="2185987" cy="57118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376238"/>
            <a:ext cx="6408738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8398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245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7872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0" y="1455738"/>
            <a:ext cx="4297363" cy="4632325"/>
          </a:xfrm>
        </p:spPr>
        <p:txBody>
          <a:bodyPr/>
          <a:lstStyle>
            <a:lvl1pPr>
              <a:defRPr sz="2800">
                <a:latin typeface="Verdana"/>
                <a:cs typeface="Verdana"/>
              </a:defRPr>
            </a:lvl1pPr>
            <a:lvl2pPr>
              <a:defRPr sz="24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455738"/>
            <a:ext cx="4297362" cy="4632325"/>
          </a:xfrm>
        </p:spPr>
        <p:txBody>
          <a:bodyPr/>
          <a:lstStyle>
            <a:lvl1pPr>
              <a:defRPr sz="2800">
                <a:latin typeface="Verdana"/>
                <a:cs typeface="Verdana"/>
              </a:defRPr>
            </a:lvl1pPr>
            <a:lvl2pPr>
              <a:defRPr sz="24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2439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2651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3116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168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694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3068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9993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76238"/>
            <a:ext cx="61849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1455738"/>
            <a:ext cx="87471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Text Box 5"/>
          <p:cNvSpPr txBox="1">
            <a:spLocks noChangeArrowheads="1"/>
          </p:cNvSpPr>
          <p:nvPr userDrawn="1"/>
        </p:nvSpPr>
        <p:spPr bwMode="auto">
          <a:xfrm>
            <a:off x="4802188" y="6534150"/>
            <a:ext cx="619125" cy="241300"/>
          </a:xfrm>
          <a:prstGeom prst="rect">
            <a:avLst/>
          </a:prstGeom>
          <a:noFill/>
          <a:ln>
            <a:noFill/>
          </a:ln>
          <a:extLst/>
        </p:spPr>
        <p:txBody>
          <a:bodyPr lIns="100034" tIns="50019" rIns="100034" bIns="50019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fld id="{A5CE7D82-E502-5E40-8CE4-E43157F06E3C}" type="slidenum">
              <a:rPr lang="en-US" sz="900">
                <a:solidFill>
                  <a:srgbClr val="818181"/>
                </a:solidFill>
                <a:latin typeface="Lucida Sans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 sz="900">
              <a:solidFill>
                <a:srgbClr val="818181"/>
              </a:solidFill>
              <a:latin typeface="Lucida Sans" charset="0"/>
            </a:endParaRPr>
          </a:p>
        </p:txBody>
      </p:sp>
      <p:sp>
        <p:nvSpPr>
          <p:cNvPr id="1029" name="Text Box 12"/>
          <p:cNvSpPr txBox="1">
            <a:spLocks noChangeArrowheads="1"/>
          </p:cNvSpPr>
          <p:nvPr userDrawn="1"/>
        </p:nvSpPr>
        <p:spPr bwMode="auto">
          <a:xfrm>
            <a:off x="6750050" y="385763"/>
            <a:ext cx="965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cs typeface="+mn-cs"/>
              </a:rPr>
              <a:t>27</a:t>
            </a:r>
            <a:r>
              <a:rPr lang="sk-SK" altLang="en-US" sz="1200" dirty="0" smtClean="0">
                <a:cs typeface="+mn-cs"/>
              </a:rPr>
              <a:t>.</a:t>
            </a:r>
            <a:r>
              <a:rPr lang="en-US" altLang="en-US" sz="1200" dirty="0" smtClean="0">
                <a:cs typeface="+mn-cs"/>
              </a:rPr>
              <a:t>1</a:t>
            </a:r>
            <a:r>
              <a:rPr lang="sk-SK" altLang="en-US" sz="1200" dirty="0" smtClean="0">
                <a:cs typeface="+mn-cs"/>
              </a:rPr>
              <a:t>.201</a:t>
            </a:r>
            <a:r>
              <a:rPr lang="en-US" altLang="en-US" sz="1200" dirty="0" smtClean="0">
                <a:cs typeface="+mn-cs"/>
              </a:rPr>
              <a:t>5</a:t>
            </a:r>
            <a:endParaRPr lang="fr-FR" altLang="en-US" sz="1200" dirty="0" smtClean="0">
              <a:cs typeface="+mn-cs"/>
            </a:endParaRPr>
          </a:p>
        </p:txBody>
      </p:sp>
      <p:sp>
        <p:nvSpPr>
          <p:cNvPr id="1030" name="ZoneTexte 2"/>
          <p:cNvSpPr txBox="1">
            <a:spLocks noChangeArrowheads="1"/>
          </p:cNvSpPr>
          <p:nvPr userDrawn="1"/>
        </p:nvSpPr>
        <p:spPr bwMode="auto">
          <a:xfrm>
            <a:off x="6759575" y="600075"/>
            <a:ext cx="11017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>
                <a:latin typeface="Verdana" charset="0"/>
              </a:rPr>
              <a:t>Jozef Kraj</a:t>
            </a:r>
            <a:r>
              <a:rPr lang="sk-SK" sz="1200">
                <a:latin typeface="Verdana" charset="0"/>
              </a:rPr>
              <a:t>čí</a:t>
            </a:r>
            <a:endParaRPr lang="fr-FR" sz="1200">
              <a:latin typeface="Verdana" charset="0"/>
            </a:endParaRPr>
          </a:p>
          <a:p>
            <a:pPr eaLnBrk="1" hangingPunct="1"/>
            <a:endParaRPr lang="fr-FR" sz="1200"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66A1"/>
        </a:buClr>
        <a:buFont typeface="Lucida Sans Unicode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750" indent="-269875" algn="l" rtl="0" eaLnBrk="0" fontAlgn="base" hangingPunct="0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625" indent="-268288" algn="l" rtl="0" eaLnBrk="0" fontAlgn="base" hangingPunct="0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375" indent="-268288" algn="l" rtl="0" eaLnBrk="0" fontAlgn="base" hangingPunct="0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5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7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9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8175" indent="-268288" algn="l" rtl="0" fontAlgn="base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3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3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3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5" Type="http://schemas.openxmlformats.org/officeDocument/2006/relationships/image" Target="../media/image36.pn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498600" y="4241800"/>
            <a:ext cx="6184900" cy="760412"/>
          </a:xfrm>
        </p:spPr>
        <p:txBody>
          <a:bodyPr/>
          <a:lstStyle/>
          <a:p>
            <a:pPr algn="ctr"/>
            <a:r>
              <a:rPr lang="en-US" sz="2000" b="0" kern="1200" dirty="0" smtClean="0">
                <a:ln w="19050">
                  <a:solidFill>
                    <a:schemeClr val="tx2">
                      <a:tint val="1000"/>
                      <a:alpha val="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Helvetica Neue Condensed Black"/>
              </a:rPr>
              <a:t>VYBUDOVANIE INFORMAČNO-TECHNICKÉHO ZABEZPEČENIA PRE ZVÝŠENIE KVALITY VÝSKUMU VOJENSKÉHO HISTORICKÉHO ÚSTAVU </a:t>
            </a:r>
            <a:br>
              <a:rPr lang="en-US" sz="2000" b="0" kern="1200" dirty="0" smtClean="0">
                <a:ln w="19050">
                  <a:solidFill>
                    <a:schemeClr val="tx2">
                      <a:tint val="1000"/>
                      <a:alpha val="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Helvetica Neue Condensed Black"/>
              </a:rPr>
            </a:br>
            <a:endParaRPr lang="en-US" sz="2000" b="0" kern="1200" dirty="0">
              <a:ln w="19050">
                <a:solidFill>
                  <a:schemeClr val="tx2">
                    <a:tint val="1000"/>
                    <a:alpha val="0"/>
                  </a:schemeClr>
                </a:solidFill>
                <a:prstDash val="solid"/>
              </a:ln>
              <a:solidFill>
                <a:schemeClr val="accent3"/>
              </a:solidFill>
              <a:latin typeface="Helvetica Neue Condensed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Evidencia zmlúv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37015" y="4058832"/>
            <a:ext cx="8933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evidencia všetkých typov zmlúv:</a:t>
            </a:r>
          </a:p>
          <a:p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    Zápožičky, Výpožičky, Nájmy, Prenájmy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vytvorenie novej zmluvy podľa typu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fulltextové vyhľadávanie medzi zmluvami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zobrazenie detailu zmluvy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evidencia zoznam predmetov, ktoré sú predmetom zmluvy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automatická evidencia dočasného umiestnenia predmetu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notifikácia blížiaceho sa ukončenia platnosti zmluvy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37" y="1329139"/>
            <a:ext cx="8712967" cy="24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7439"/>
            <a:ext cx="4642255" cy="2944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283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Fotogaléria a jej prezeranie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37015" y="4585957"/>
            <a:ext cx="8933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evidencia fotografií a iných typov príloh nachádzajúcich sa adresárovej štruktúre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centrálna evidencia na jednom mieste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zabezpečenie prístupu k jednotlivým zložkám podľa potreby (definuje používateľ systému)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fulltextového vyhľadávania v rámci celej fotogalérie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detailu fotografie a iného typu dokumentu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stiahnutia prílohy do lokálneho počítača používateľa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55" y="1389088"/>
            <a:ext cx="8712968" cy="2669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281" y="2211735"/>
            <a:ext cx="5129881" cy="2256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626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Podpora 1. a 5.ročných plánov a podpora výskumu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52400" y="5226243"/>
            <a:ext cx="8954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evidencie 1. a 5. ročných plánov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podpora a evidencia výskumu (výskumných projektov a úloh)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zdielanie </a:t>
            </a: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rôznych príloh, odkazov, výpisov, odpisov v rámci výskumnej úlohy/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zabezpečenie prístupu k úlohám a projektom na základe definovaných práv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stiahnutia prílohy do lokálneho počítača používateľa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97" y="1398367"/>
            <a:ext cx="5076638" cy="284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892" y="1398367"/>
            <a:ext cx="54625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5704"/>
            <a:ext cx="5822163" cy="18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966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Úvodná obrazovka portálu VHM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48759" y="5482328"/>
            <a:ext cx="8954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úvodná obrazovka s video slučkou na pozadí (rovnaká ako v kioskoch VHM)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navigácia pomocou hlavného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fulltextové vyhľadávanie s možnosťou rozšíreného vyhľadávania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registrácie a prihlásenia sa odbornej verejnosti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43" y="1358117"/>
            <a:ext cx="7632848" cy="4124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795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Všeobecné informácie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52399" y="5489014"/>
            <a:ext cx="8954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základné informácie o VHM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výberu detailných informácií z múzejných oddelení Piešťany a Svidník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detailné informácie o danom múzejnom oddelení, doplnené o reálne fotografie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0219"/>
            <a:ext cx="5760640" cy="3301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533" y="1300219"/>
            <a:ext cx="4792286" cy="4444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38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Rozšírené vyhľadávanie, vyhľadávanie v kategóriách a zbierkach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52399" y="5489014"/>
            <a:ext cx="8954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rozšírené vyhľadávanie s možnosťou výberu atribútov podľa potreby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vyhľadávanie predmetov podľa múzejných zbierok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vyhľadávanie predmetov podľa kategórií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výsledky vyhľadania zobrazené v prehľadnej, obrazovej 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54" y="1363477"/>
            <a:ext cx="4250979" cy="2249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233" y="1355983"/>
            <a:ext cx="4503778" cy="25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528" y="2963762"/>
            <a:ext cx="4598703" cy="255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945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Detail vyhľadaného predmetu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89997" y="4746737"/>
            <a:ext cx="8954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detailných informácií zbierkového predmetu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rôzne dostupné informácie o predmetoch definované podľa nastavených práv používateľa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dostupný 3D model zbierkového predmetu, ktorý bol digitalizovaný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tlač katalogizačnej karty predmetu do formátu PDF (iba zobrazených informácií)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6867"/>
            <a:ext cx="6804248" cy="325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048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Prihlásenie a registrácia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91790" y="5563634"/>
            <a:ext cx="895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prihlásenie sa už registrovaných používateľov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podanie žiadosti o registráciu nových používateľov z radov odbornej širokej verejnosti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28" y="1339896"/>
            <a:ext cx="8309619" cy="422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584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Dlhodob</a:t>
            </a:r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ý archív - Úvodná obrazovka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600" dirty="0">
              <a:latin typeface="Calibri" panose="020F0502020204030204" pitchFamily="34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00700" y="5271246"/>
            <a:ext cx="8954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úvodná obrazovka spolu s pracovným prostredím dlhodobého digitálneho archívu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obsahuje zdigitalizované zbierkové predmety a prislúchajúce metaúdaje v OAI štandarde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prezerania týchto údajov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importu nových údajov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90" y="1296865"/>
            <a:ext cx="4392489" cy="240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8134"/>
            <a:ext cx="5936659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265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74830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Pracovné prostredie</a:t>
            </a:r>
            <a:b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</a:br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/>
            </a:r>
            <a:b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</a:br>
            <a:endParaRPr lang="sk-SK" sz="1600" dirty="0">
              <a:latin typeface="Calibri" panose="020F0502020204030204" pitchFamily="34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00700" y="5271246"/>
            <a:ext cx="8954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obsahom dlhodobého digitálneho archívu sú aj rôzne prílohy používané internými používateľmi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uloženie údajov je realizované formou stromovej štruktúry archívu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obsahuje aj informácie o zaručenom elektronickom podpise, ktorý zabezpečuje nemennosť uložených údajov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37" y="1310919"/>
            <a:ext cx="3617351" cy="2533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220" y="1740741"/>
            <a:ext cx="5069038" cy="2745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688" y="2797623"/>
            <a:ext cx="4859849" cy="23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798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  <a:ea typeface="MS PGothic" charset="0"/>
                <a:cs typeface="Verdana" charset="0"/>
              </a:rPr>
              <a:t>Obsah – Intern</a:t>
            </a:r>
            <a:r>
              <a:rPr lang="sk-SK" sz="1600" dirty="0" smtClean="0">
                <a:latin typeface="Calibri" panose="020F0502020204030204" pitchFamily="34" charset="0"/>
                <a:ea typeface="MS PGothic" charset="0"/>
                <a:cs typeface="Verdana" charset="0"/>
              </a:rPr>
              <a:t>á eBádateľňa, Portál VHM, Dlhodobý archív</a:t>
            </a:r>
            <a:r>
              <a:rPr lang="sk-SK" sz="16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6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/>
            </a:r>
            <a:b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</a:br>
            <a:endParaRPr lang="sk-SK" sz="1600" dirty="0">
              <a:latin typeface="Calibri" panose="020F0502020204030204" pitchFamily="34" charset="0"/>
              <a:ea typeface="MS PGothic" charset="0"/>
              <a:cs typeface="Verdana" charset="0"/>
            </a:endParaRPr>
          </a:p>
        </p:txBody>
      </p:sp>
      <p:sp>
        <p:nvSpPr>
          <p:cNvPr id="15364" name="Podnadpis 2"/>
          <p:cNvSpPr txBox="1">
            <a:spLocks/>
          </p:cNvSpPr>
          <p:nvPr/>
        </p:nvSpPr>
        <p:spPr bwMode="auto">
          <a:xfrm>
            <a:off x="152400" y="1454150"/>
            <a:ext cx="815181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>
            <a:lvl1pPr marL="268288" indent="-268288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66A1"/>
              </a:buClr>
            </a:pPr>
            <a:endParaRPr lang="sk-SK" sz="1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52400" y="1352672"/>
            <a:ext cx="893351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Interná eBádateľňa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Úvodná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obrazovka zobrazená po prihlásení používateľa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Evidencia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predmetov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Vyhľadávanie</a:t>
            </a:r>
            <a:endParaRPr lang="sk-SK" sz="15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Detail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predmetu 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Zasadnutia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Komisie pre tvorbu zbierok, Realizácia výstav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Detail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zasadnutia Komisie pre tvorbu zbierok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Evidencia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návrhových listov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Evidencia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zmlúv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Fotogaléria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a jej prezeranie</a:t>
            </a:r>
          </a:p>
          <a:p>
            <a:pPr lvl="1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Podpora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1. a 5.ročných plánov a podpora výskumu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Portál VHM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Úvodná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obrazovka portálu VHM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Všeobecné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informácie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Rozšírené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vyhľadávanie, vyhľadávanie v kategóriách a zbierkach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Detail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vyhľadaného predmetu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Prihlásenie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a registrácia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sz="1500" b="1" dirty="0">
                <a:latin typeface="Calibri" panose="020F0502020204030204" pitchFamily="34" charset="0"/>
                <a:cs typeface="Times New Roman" panose="02020603050405020304" pitchFamily="18" charset="0"/>
              </a:rPr>
              <a:t>Dlhodobý archív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Úvodná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obrazovka</a:t>
            </a:r>
          </a:p>
          <a:p>
            <a:pPr marL="712788" lvl="3" indent="-263525"/>
            <a:r>
              <a:rPr lang="en-US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5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Pracovné </a:t>
            </a:r>
            <a:r>
              <a:rPr lang="sk-SK" sz="1500" dirty="0">
                <a:latin typeface="Calibri" panose="020F0502020204030204" pitchFamily="34" charset="0"/>
                <a:cs typeface="Times New Roman" panose="02020603050405020304" pitchFamily="18" charset="0"/>
              </a:rPr>
              <a:t>prostredie</a:t>
            </a:r>
          </a:p>
          <a:p>
            <a:endParaRPr lang="sk-S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236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511300"/>
            <a:ext cx="8267699" cy="4559300"/>
          </a:xfrm>
        </p:spPr>
        <p:txBody>
          <a:bodyPr/>
          <a:lstStyle/>
          <a:p>
            <a:pPr algn="ctr"/>
            <a:r>
              <a:rPr lang="en-US" sz="1050" b="1" dirty="0" smtClean="0"/>
              <a:t>FUNKČNÁ ŠPECIFIKÁCIA SYSTÉMU MULTIMEDIÁLNYCH MODULOV V PROJEKTE CVZP</a:t>
            </a:r>
            <a:endParaRPr lang="en-US" sz="1050" b="1" dirty="0"/>
          </a:p>
        </p:txBody>
      </p:sp>
      <p:pic>
        <p:nvPicPr>
          <p:cNvPr id="9" name="Picture 8" descr="vhu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699" y="2179820"/>
            <a:ext cx="7351221" cy="356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562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2260600" y="1387475"/>
            <a:ext cx="4732338" cy="1470025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  <a:ea typeface="MS PGothic" charset="0"/>
                <a:cs typeface="Verdana" charset="0"/>
              </a:rPr>
              <a:t>Obsah: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2260600" y="2122488"/>
            <a:ext cx="4732338" cy="3525837"/>
          </a:xfrm>
        </p:spPr>
        <p:txBody>
          <a:bodyPr/>
          <a:lstStyle/>
          <a:p>
            <a:pPr marL="342900" indent="-342900">
              <a:buFont typeface="Lucida Sans" charset="0"/>
              <a:buAutoNum type="arabicPeriod"/>
            </a:pPr>
            <a:endParaRPr lang="sk-SK" dirty="0">
              <a:latin typeface="Verdana" charset="0"/>
              <a:ea typeface="MS PGothic" charset="0"/>
              <a:cs typeface="Verdana" charset="0"/>
            </a:endParaRPr>
          </a:p>
          <a:p>
            <a:pPr marL="342900" indent="-342900">
              <a:buFont typeface="Lucida Sans" charset="0"/>
              <a:buAutoNum type="arabicPeriod"/>
            </a:pP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funkcionality 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multimediálneho modulu pre infokiosky.</a:t>
            </a:r>
          </a:p>
          <a:p>
            <a:pPr marL="342900" indent="-342900">
              <a:buFont typeface="Lucida Sans" charset="0"/>
              <a:buAutoNum type="arabicPeriod"/>
            </a:pP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funkcionality 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multimediálneho modulu </a:t>
            </a: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pre 65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“ a 42“ dotykové panely.</a:t>
            </a:r>
          </a:p>
          <a:p>
            <a:pPr marL="342900" indent="-342900">
              <a:buFont typeface="Lucida Sans" charset="0"/>
              <a:buAutoNum type="arabicPeriod"/>
            </a:pP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funkcionality 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multimediálneho modulu pre multimediálnu 3D prezentačnú zostavu.</a:t>
            </a:r>
          </a:p>
          <a:p>
            <a:pPr marL="342900" indent="-342900">
              <a:buFont typeface="Lucida Sans" charset="0"/>
              <a:buAutoNum type="arabicPeriod"/>
            </a:pP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funkcionality 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pre </a:t>
            </a: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veľkoplošný 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panel</a:t>
            </a:r>
          </a:p>
          <a:p>
            <a:pPr marL="342900" indent="-342900">
              <a:buFont typeface="Lucida Sans" charset="0"/>
              <a:buAutoNum type="arabicPeriod"/>
            </a:pP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funkcionality 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pre navádzacie a informačné audio staničky</a:t>
            </a:r>
            <a:r>
              <a:rPr lang="sk-SK" sz="1400" dirty="0" smtClean="0">
                <a:latin typeface="Calibri" charset="0"/>
                <a:ea typeface="MS PGothic" charset="0"/>
                <a:cs typeface="Verdana" charset="0"/>
              </a:rPr>
              <a:t>. </a:t>
            </a:r>
          </a:p>
          <a:p>
            <a:endParaRPr lang="sk-SK" dirty="0">
              <a:latin typeface="Calibri" charset="0"/>
              <a:ea typeface="MS PGothic" charset="0"/>
              <a:cs typeface="Verdana" charset="0"/>
            </a:endParaRPr>
          </a:p>
          <a:p>
            <a:pPr marL="342900" indent="-342900">
              <a:buFont typeface="Lucida Sans" charset="0"/>
              <a:buAutoNum type="arabicPeriod"/>
            </a:pPr>
            <a:endParaRPr lang="sk-SK" dirty="0">
              <a:latin typeface="Verdana" charset="0"/>
              <a:ea typeface="MS PGothic" charset="0"/>
              <a:cs typeface="Verdana" charset="0"/>
            </a:endParaRPr>
          </a:p>
          <a:p>
            <a:pPr marL="342900" indent="-342900">
              <a:buFont typeface="Lucida Sans" charset="0"/>
              <a:buAutoNum type="arabicPeriod"/>
            </a:pPr>
            <a:endParaRPr lang="sk-SK" dirty="0">
              <a:latin typeface="Verdana" charset="0"/>
              <a:ea typeface="MS PGothic" charset="0"/>
              <a:cs typeface="Verdana" charset="0"/>
            </a:endParaRPr>
          </a:p>
          <a:p>
            <a:pPr marL="342900" indent="-342900">
              <a:buFont typeface="Lucida Sans" charset="0"/>
              <a:buAutoNum type="arabicPeriod"/>
            </a:pPr>
            <a:endParaRPr lang="sk-SK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664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Infokioskov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>Úvodná obrazovka zobrazená po zapnutí infokiosku</a:t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15364" name="Podnadpis 2"/>
          <p:cNvSpPr txBox="1">
            <a:spLocks/>
          </p:cNvSpPr>
          <p:nvPr/>
        </p:nvSpPr>
        <p:spPr bwMode="auto">
          <a:xfrm>
            <a:off x="152400" y="1454150"/>
            <a:ext cx="815181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>
            <a:lvl1pPr marL="268288" indent="-268288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66A1"/>
              </a:buClr>
            </a:pPr>
            <a:endParaRPr lang="sk-SK" sz="1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Systémové nastavenie automatického spustenia aplikácie a súčasného zapnutia dotykového panelu(obsluha zapína iba počítač vnútri skeletu infokiosku, ostatné súčasti sa spustia automaticky)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Pozadie hlavného menu tvorí interface-design vybratých fotografických materiálov z archívu VHU.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výberu z jazykových mutácii v ktorých systém pracuje.</a:t>
            </a:r>
          </a:p>
        </p:txBody>
      </p:sp>
      <p:pic>
        <p:nvPicPr>
          <p:cNvPr id="6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8092" y="1454150"/>
            <a:ext cx="6945767" cy="390699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1419" y="3423606"/>
            <a:ext cx="1445849" cy="192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3085" y="1630363"/>
            <a:ext cx="6584243" cy="3703637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07504" y="5334000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hlavného menu infokioskov – pri dotyku(dotykovým perom alebo prstom) na ohraničený button s nápisom sa pohybom doľava zobrazí ďalšia úroveň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Zloženie aktívnych buttonov je : Muzeálne oddelenie Piešťany, Muzeálne Oddelenie Svidník, Riaditeľstvo, Odbor Vojensko historických  výskumov, Vojenský historický archív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 .(späť-domov)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Infokioskov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>Hlavného menu </a:t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1760676"/>
            <a:ext cx="4439111" cy="2496999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07504" y="4686300"/>
            <a:ext cx="8933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menu jednotlivých muzeálnych oddelení pri výbere jedného z nich.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Zloženie aktívnych buttonov MOP je : Kolesová ,delostrelecká a letecká technika(hala 1), Obrnená pásová a delostrelecká technika(hala 2), Tanková a delostrelecká technika(hala 3) , Vonkajšia plocha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Zloženie aktívnych buttonov MOP je : Centrálna expozícia, Park bojovej techniky , Vyhliadková veža, Duklianske Bojisko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hlavného menu(späť)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Infokioskov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muzeálneho oddelenia Piešťany , Svidník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908" y="1760676"/>
            <a:ext cx="4439109" cy="249699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529" y="1329532"/>
            <a:ext cx="3407220" cy="1916561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52400" y="5351929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exponátov v  jednotlivých halách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sa listujú plynulým pohybov vľavo alebo v pravo po exponátoch alebo dotykom na button „predchádzajúci“ alebo „nasledujúci“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dotyku na fotografiu jednotlivého exponátu sa prepne obrazovka do nasledujúceho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hlavného menu(späť)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Infokioskov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muzeálneho oddelenia Piešťany – Exponáty v jednotlivých expozíciách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90300" y="1345391"/>
            <a:ext cx="3379025" cy="1900702"/>
          </a:xfrm>
          <a:prstGeom prst="rect">
            <a:avLst/>
          </a:prstGeom>
        </p:spPr>
      </p:pic>
      <p:pic>
        <p:nvPicPr>
          <p:cNvPr id="9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530" y="3284090"/>
            <a:ext cx="3407219" cy="1916561"/>
          </a:xfrm>
          <a:prstGeom prst="rect">
            <a:avLst/>
          </a:prstGeom>
        </p:spPr>
      </p:pic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90300" y="3299949"/>
            <a:ext cx="3379027" cy="190070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73848" y="3284089"/>
            <a:ext cx="3407219" cy="1916561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52400" y="5351929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exponátov  v jednotlivých expozíciách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sa listujú plynulým pohybov vľavo alebo v pravo po exponátoch alebo dotykom na button „predchádzajúci“ alebo „nasledujúci“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dotyku na fotografiu jednotlivého exponátu sa prepne obrazovka do nasledujúceho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hlavného menu(späť)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Infokioskov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muzeálneho oddelenia Svidník – Exponáty v jednotlivých expozíciách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724" y="1345391"/>
            <a:ext cx="3379025" cy="1900701"/>
          </a:xfrm>
          <a:prstGeom prst="rect">
            <a:avLst/>
          </a:prstGeom>
        </p:spPr>
      </p:pic>
      <p:pic>
        <p:nvPicPr>
          <p:cNvPr id="9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530" y="3284090"/>
            <a:ext cx="3407219" cy="1916560"/>
          </a:xfrm>
          <a:prstGeom prst="rect">
            <a:avLst/>
          </a:prstGeom>
        </p:spPr>
      </p:pic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73848" y="1345390"/>
            <a:ext cx="3379025" cy="190070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52400" y="5277963"/>
            <a:ext cx="8933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jednotlivého exponátu  v jednotlivých expozíciách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sú rozdelené do 4 úrovní: Technicko taktické dáta, Fotografický materiál, textový popis exponátu a 3 d scan exponátu(ak je k dispozícií)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dotyku na jednotlivú úroveň sa daná úroveň zväčší a prepne sa do centra obrazovky. Pri 3d scane sa s predmetom „pohybuje pohybom pera alebo prstu doľava alebo doprava alebo šípkami pod exponátom. V prípade textových informácii dlhších ako jedna A4 sa text posúva pohybom pera alebo prsta po texte hore alebo nadol.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Infokioskov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jednotlivého exponátu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12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724" y="1345391"/>
            <a:ext cx="3379024" cy="1900701"/>
          </a:xfrm>
          <a:prstGeom prst="rect">
            <a:avLst/>
          </a:prstGeom>
        </p:spPr>
      </p:pic>
      <p:pic>
        <p:nvPicPr>
          <p:cNvPr id="13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8814" y="1345391"/>
            <a:ext cx="3379024" cy="1900701"/>
          </a:xfrm>
          <a:prstGeom prst="rect">
            <a:avLst/>
          </a:prstGeom>
        </p:spPr>
      </p:pic>
      <p:pic>
        <p:nvPicPr>
          <p:cNvPr id="14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724" y="3377262"/>
            <a:ext cx="3379024" cy="1900701"/>
          </a:xfrm>
          <a:prstGeom prst="rect">
            <a:avLst/>
          </a:prstGeom>
        </p:spPr>
      </p:pic>
      <p:pic>
        <p:nvPicPr>
          <p:cNvPr id="15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8814" y="3377262"/>
            <a:ext cx="3379024" cy="190070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>Úvodná obrazovka zobrazená po zapnutí panelu</a:t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15364" name="Podnadpis 2"/>
          <p:cNvSpPr txBox="1">
            <a:spLocks/>
          </p:cNvSpPr>
          <p:nvPr/>
        </p:nvSpPr>
        <p:spPr bwMode="auto">
          <a:xfrm>
            <a:off x="152400" y="1454150"/>
            <a:ext cx="815181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>
            <a:lvl1pPr marL="268288" indent="-268288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66A1"/>
              </a:buClr>
            </a:pPr>
            <a:endParaRPr lang="sk-SK" sz="1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Systémové nastavenie automatického spustenia aplikácie a súčasného zapnutia dotykového panelu(obsluha zapína iba počítač vnútri ochranného krytu, ostatné súčasti sa spustia automaticky)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Pozadie hlavného menu tvorí interface-design vybratých fotografických materiálov z archívu VHU.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výberu z jazykových mutácii v ktorých systém pracuje.</a:t>
            </a:r>
          </a:p>
        </p:txBody>
      </p:sp>
      <p:pic>
        <p:nvPicPr>
          <p:cNvPr id="6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983" y="1439863"/>
            <a:ext cx="6945767" cy="390699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3085" y="1630363"/>
            <a:ext cx="6584243" cy="3703636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07504" y="5334000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hlavného menu infopanelov – pri dotyku(dotykovým perom alebo prstom) na ohraničený button s nápisom sa pohybom doľava zobrazí ďalšia úroveň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Zloženie aktívnych buttonov je : Zbierkový fond, plán prehliadky múzea, 3D scany exponátov,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Śtruktúra</a:t>
            </a: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 .(späť-domov)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>Hlavného menu </a:t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Úvodná obrazovka zobrazená po prihlásení používateľa</a:t>
            </a:r>
          </a:p>
        </p:txBody>
      </p:sp>
      <p:sp>
        <p:nvSpPr>
          <p:cNvPr id="15364" name="Podnadpis 2"/>
          <p:cNvSpPr txBox="1">
            <a:spLocks/>
          </p:cNvSpPr>
          <p:nvPr/>
        </p:nvSpPr>
        <p:spPr bwMode="auto">
          <a:xfrm>
            <a:off x="152400" y="1454150"/>
            <a:ext cx="8151813" cy="365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>
            <a:lvl1pPr marL="268288" indent="-268288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66A1"/>
              </a:buClr>
            </a:pPr>
            <a:endParaRPr lang="sk-SK" sz="1600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52400" y="4970033"/>
            <a:ext cx="89335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pracovné prostredie interného systému eBádateľňa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história aktivít používateľov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notifikácie – zvonček (notifikácia údržby ZP, ukončenia platnosti zmluvy napr. o prenájme, objednanie obsahu v pôvodnej kvalite)</a:t>
            </a:r>
          </a:p>
          <a:p>
            <a:endParaRPr lang="sk-S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8" y="1268760"/>
            <a:ext cx="8496944" cy="3701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485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283522"/>
            <a:ext cx="3774141" cy="2122955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07504" y="5529431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jednotlivých muzeálnych zbierok (1 až 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sa listujú plynulým pohybov vľavo alebo v pravo po exponátoch alebo dotykom na button „predchádzajúci“ alebo „ďalší“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dotyku na fotografiu jednotlivého exponátu sa prepne obrazovka do nasledujúceho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hlavného menu(späť)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Zbierkového fondu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66" y="3440208"/>
            <a:ext cx="3714175" cy="2089224"/>
          </a:xfrm>
          <a:prstGeom prst="rect">
            <a:avLst/>
          </a:prstGeom>
        </p:spPr>
      </p:pic>
      <p:pic>
        <p:nvPicPr>
          <p:cNvPr id="12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0229" y="3440208"/>
            <a:ext cx="3714175" cy="2089224"/>
          </a:xfrm>
          <a:prstGeom prst="rect">
            <a:avLst/>
          </a:prstGeom>
        </p:spPr>
      </p:pic>
      <p:pic>
        <p:nvPicPr>
          <p:cNvPr id="13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0229" y="1283522"/>
            <a:ext cx="3774141" cy="21229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52400" y="5277963"/>
            <a:ext cx="8933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jednotlivého exponátu  v konkrétnom zbierkovom fonde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sú rozdelené do 4 úrovní: Technicko taktické dáta, Fotografický materiál, textový popis exponátu a 3 d scan exponátu(ak je k dispozícií)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dotyku na jednotlivú úroveň sa daná úroveň zväčší a prepne sa do centra obrazovky. Pri 3d scane sa s predmetom „pohybuje pohybom pera alebo prstu doľava alebo doprava alebo šípkami pod exponátom. V prípade textových informácii dlhších ako jedna A4 sa text posúva pohybom pera alebo prsta po texte hore alebo nadol.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jednotlivého exponátu v konkrétnom zbierkovom fonde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9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306890"/>
            <a:ext cx="3485745" cy="1960731"/>
          </a:xfrm>
          <a:prstGeom prst="rect">
            <a:avLst/>
          </a:prstGeom>
        </p:spPr>
      </p:pic>
      <p:pic>
        <p:nvPicPr>
          <p:cNvPr id="12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3340175"/>
            <a:ext cx="3485745" cy="1960731"/>
          </a:xfrm>
          <a:prstGeom prst="rect">
            <a:avLst/>
          </a:prstGeom>
        </p:spPr>
      </p:pic>
      <p:pic>
        <p:nvPicPr>
          <p:cNvPr id="14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412" y="1306890"/>
            <a:ext cx="3485745" cy="1960731"/>
          </a:xfrm>
          <a:prstGeom prst="rect">
            <a:avLst/>
          </a:prstGeom>
        </p:spPr>
      </p:pic>
      <p:pic>
        <p:nvPicPr>
          <p:cNvPr id="15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412" y="3340175"/>
            <a:ext cx="3485745" cy="196073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10487" y="5554962"/>
            <a:ext cx="8933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2d  modelu muzeálnych priestorov v Piešťanoch a vo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svidníka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(resp. Duklianskeho bojiska)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plánu múzea-prehliadky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21937"/>
            <a:ext cx="4325134" cy="243288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136" y="2828386"/>
            <a:ext cx="4325132" cy="243288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pic>
        <p:nvPicPr>
          <p:cNvPr id="5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283522"/>
            <a:ext cx="3774141" cy="2122954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07504" y="5529431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jednotlivých 3d scanov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sa listujú plynulým pohybov vľavo alebo v pravo po exponátoch alebo dotykom na button „predchádzajúci“ alebo „ďalší“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dotyku na fotografiu jednotlivého exponátu sa prepne obrazovka do nasledujúceho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hlavného menu(späť)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3d scanov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66" y="3473938"/>
            <a:ext cx="3654209" cy="2055492"/>
          </a:xfrm>
          <a:prstGeom prst="rect">
            <a:avLst/>
          </a:prstGeom>
        </p:spPr>
      </p:pic>
      <p:pic>
        <p:nvPicPr>
          <p:cNvPr id="12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0195" y="3473938"/>
            <a:ext cx="3654209" cy="2055492"/>
          </a:xfrm>
          <a:prstGeom prst="rect">
            <a:avLst/>
          </a:prstGeom>
        </p:spPr>
      </p:pic>
      <p:pic>
        <p:nvPicPr>
          <p:cNvPr id="13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0229" y="1283522"/>
            <a:ext cx="3774140" cy="21229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52400" y="5277963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Štruktúry– pri dotyku(dotykovým perom alebo prstom) na ohraničený button s nápisom sa pohybom doľava zobrazí ďalšia úroveň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Zloženie aktívnych buttonov je : Riaditeľstvo VHU Bratislava, Odbor Vojensko historických  výskumov, Vojenský historický archív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štruktúry VHU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758" y="1345391"/>
            <a:ext cx="6856768" cy="385693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52400" y="5277963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jednotlivého exponátu  v jednotlivých expozíciách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sú rozdelené do 2 úrovní: fotografické dáta a textový popis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Text sa posúva pohybom pera alebo prsta po texte hore alebo nadol.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štruktúry VHU- Riaditeľstvo VHU Bratislava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758" y="1345391"/>
            <a:ext cx="6856768" cy="385693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52400" y="5277963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jednotlivého exponátu  v jednotlivých expozíciách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sú rozdelené do 2 úrovní: fotografické dáta a textový popis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Text sa posúva pohybom pera alebo prsta po texte hore alebo nadol.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štruktúry VHU- Odbor vojensko-historických výskumov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758" y="1345391"/>
            <a:ext cx="6856768" cy="385693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917700"/>
            <a:ext cx="533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52400" y="5277963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Grafické zobrazenie jednotlivého exponátu  v jednotlivých expozíciách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Aktívne  buttony sú rozdelené do 2 úrovní: fotografické dáta a textový popis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Text sa posúva pohybom pera alebo prsta po texte hore alebo nadol.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zobrazenie možnosti spätného návratu do menu výberu jazykových mutácii.(domov), respektíve do predchádzajúceho menu (späť)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52400" y="376238"/>
            <a:ext cx="6184900" cy="760412"/>
          </a:xfrm>
        </p:spPr>
        <p:txBody>
          <a:bodyPr/>
          <a:lstStyle/>
          <a:p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65 a 42 palcových dotykových panelov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Zobrazenie štruktúry VHU- Vojenský historický archív</a:t>
            </a:r>
            <a: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  <a:t/>
            </a:r>
            <a:br>
              <a:rPr lang="sk-SK" sz="1400" dirty="0" smtClean="0">
                <a:latin typeface="Calibri" pitchFamily="34" charset="0"/>
                <a:cs typeface="Times New Roman" panose="02020603050405020304" pitchFamily="18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759" y="1345391"/>
            <a:ext cx="6856766" cy="385693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multimediálnu 3D prezentačnú zostavu- hlavné menu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Systémové nastavenie automatického spustenia aplikácie a súčasného zapnutia monitora(obsluha zapína počítače,  dataprojektory, audio systém)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Na obrazovke servisného  monitora sa objaví menu : s buttonmi animovaný 3d trailer a hlavné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Servisné rozhranie funguje jednoduchým ovládaním cez myš .Toto menu sa zobrazuje len v servisnej miestnosti., v kine sa spúšťa až výsledná voľba operátora(automaticky)</a:t>
            </a: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92" y="1643975"/>
            <a:ext cx="2509735" cy="3346314"/>
          </a:xfrm>
          <a:prstGeom prst="rect">
            <a:avLst/>
          </a:prstGeom>
        </p:spPr>
      </p:pic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992" y="1643975"/>
            <a:ext cx="4461752" cy="334631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multimediálnu 3D prezentačnú zostavu- 3d trailer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969433"/>
            <a:ext cx="893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voľbe  3d traileru sa v premietacej miestnosti spustí automaticky 5 minútový animovaný film o 11 najvzácnejších exponátoch múzea. Nutnosť použiť 3d okuliare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973643"/>
            <a:ext cx="6092311" cy="3215515"/>
          </a:xfrm>
          <a:prstGeom prst="rect">
            <a:avLst/>
          </a:prstGeom>
        </p:spPr>
      </p:pic>
      <p:pic>
        <p:nvPicPr>
          <p:cNvPr id="9" name="Picture 4" descr="vhu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051" y="1536994"/>
            <a:ext cx="1087548" cy="611746"/>
          </a:xfrm>
          <a:prstGeom prst="rect">
            <a:avLst/>
          </a:prstGeom>
        </p:spPr>
      </p:pic>
      <p:pic>
        <p:nvPicPr>
          <p:cNvPr id="10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4502" y="1536994"/>
            <a:ext cx="1087548" cy="611746"/>
          </a:xfrm>
          <a:prstGeom prst="rect">
            <a:avLst/>
          </a:prstGeom>
        </p:spPr>
      </p:pic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051" y="2294655"/>
            <a:ext cx="1087548" cy="611746"/>
          </a:xfrm>
          <a:prstGeom prst="rect">
            <a:avLst/>
          </a:prstGeom>
        </p:spPr>
      </p:pic>
      <p:pic>
        <p:nvPicPr>
          <p:cNvPr id="12" name="Picture 4" descr="vhu2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4502" y="2294655"/>
            <a:ext cx="1087548" cy="611746"/>
          </a:xfrm>
          <a:prstGeom prst="rect">
            <a:avLst/>
          </a:prstGeom>
        </p:spPr>
      </p:pic>
      <p:pic>
        <p:nvPicPr>
          <p:cNvPr id="13" name="Picture 4" descr="vhu2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051" y="3058801"/>
            <a:ext cx="1087548" cy="611746"/>
          </a:xfrm>
          <a:prstGeom prst="rect">
            <a:avLst/>
          </a:prstGeom>
        </p:spPr>
      </p:pic>
      <p:pic>
        <p:nvPicPr>
          <p:cNvPr id="14" name="Picture 4" descr="vhu2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4502" y="3058801"/>
            <a:ext cx="1087548" cy="611746"/>
          </a:xfrm>
          <a:prstGeom prst="rect">
            <a:avLst/>
          </a:prstGeom>
        </p:spPr>
      </p:pic>
      <p:pic>
        <p:nvPicPr>
          <p:cNvPr id="15" name="Picture 4" descr="vhu23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051" y="3808927"/>
            <a:ext cx="1087548" cy="611746"/>
          </a:xfrm>
          <a:prstGeom prst="rect">
            <a:avLst/>
          </a:prstGeom>
        </p:spPr>
      </p:pic>
      <p:pic>
        <p:nvPicPr>
          <p:cNvPr id="16" name="Picture 4" descr="vhu23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4502" y="3808927"/>
            <a:ext cx="1087548" cy="611746"/>
          </a:xfrm>
          <a:prstGeom prst="rect">
            <a:avLst/>
          </a:prstGeom>
        </p:spPr>
      </p:pic>
      <p:pic>
        <p:nvPicPr>
          <p:cNvPr id="17" name="Picture 4" descr="vhu23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051" y="4577412"/>
            <a:ext cx="1087548" cy="611746"/>
          </a:xfrm>
          <a:prstGeom prst="rect">
            <a:avLst/>
          </a:prstGeom>
        </p:spPr>
      </p:pic>
      <p:pic>
        <p:nvPicPr>
          <p:cNvPr id="18" name="Picture 4" descr="vhu23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4502" y="4577412"/>
            <a:ext cx="1087548" cy="611746"/>
          </a:xfrm>
          <a:prstGeom prst="rect">
            <a:avLst/>
          </a:prstGeom>
        </p:spPr>
      </p:pic>
      <p:pic>
        <p:nvPicPr>
          <p:cNvPr id="19" name="Picture 4" descr="vhu23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9225" y="5234577"/>
            <a:ext cx="1087548" cy="611745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Evidencia predmetov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90765" y="4109421"/>
            <a:ext cx="89335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chronologická evidencia všetkých predmetov na jednom mieste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knihy na zobrazenie: Registračná kniha, Kniha prírastkov, Kniha úbytkov, Kniha depozitov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fulltextové vyhľadávanie v knihách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aj predmetov, ktoré už nepatria do zobrazenej knihy (tzv. história evidencie)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umožnenie tlače jednotlivých kníh</a:t>
            </a:r>
          </a:p>
          <a:p>
            <a:endParaRPr lang="sk-S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80" y="1423880"/>
            <a:ext cx="8395841" cy="25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315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multimediálnu 3D prezentačnú zostavu- výber z menu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Na obrazovke servisného  monitora sa objaví menu : s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buttonmi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aHrané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audiovizuálne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diela,dokumentárne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diela, inštruktážne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tématické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audioviz.diela</a:t>
            </a:r>
            <a:endParaRPr lang="sk-SK" sz="1000" dirty="0" smtClean="0">
              <a:latin typeface="Calibri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Servisné rozhranie funguje jednoduchým ovládaním cez myš .Toto menu sa zobrazuje len v servisnej miestnosti., v kine sa spúšťa až výsledná voľba operátora(automaticky)</a:t>
            </a:r>
          </a:p>
        </p:txBody>
      </p:sp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944" y="1554743"/>
            <a:ext cx="6007108" cy="3378998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veľkoplošný panel- hlavné menu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Systémové nastavenie automatického spustenia aplikácie a súčasného zapnutia monitora(obsluha zapína počítače, audio systém)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Na obrazovke servisného  monitora sa objaví menu : s buttonmi plán múzea, archív  audiovizuálnych diel a úvodné video(2x)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Servisné rozhranie funguje dotykovým ovládaním na servisnej dotykovej obrazovke. Toto menu sa zobrazuje len  na  servisnom dotykovom panely, na veľkoplošnom panely sa spúšťa až výsledná voľba operátora(automaticky).</a:t>
            </a: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92" y="1643975"/>
            <a:ext cx="2367469" cy="3156625"/>
          </a:xfrm>
          <a:prstGeom prst="rect">
            <a:avLst/>
          </a:prstGeom>
        </p:spPr>
      </p:pic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998" y="1643975"/>
            <a:ext cx="5611779" cy="315662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veľkoplošný panel- hlavné menu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Na obrazovke servisného  monitora sa objaví menu  s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buttonmi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Hangár1,Hangár 2, Hangár 3, Vonkajšia plocha a Duklianske bojisko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Servisné rozhranie funguje dotykovým ovládaním na servisnej dotykovej obrazovke. Toto menu sa zobrazuje len  na  servisnom dotykovom panely, na veľkoplošnom panely sa spúšťa až výsledná voľba operátora(automaticky).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spustení(dotyku) na jednotlivý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button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sa na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velkoplošnej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obrazovke spustí záber 360 stupňov  jednotlivej haly z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nadľadu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spolu s krátkym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audiokomentárom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alebo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schématícká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 2D mapa s komentárom(pri pláne múzea a duklianskom bojisku)</a:t>
            </a:r>
          </a:p>
        </p:txBody>
      </p:sp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75088"/>
            <a:ext cx="5253612" cy="295515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vhu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8313" y="1875089"/>
            <a:ext cx="2704451" cy="1521253"/>
          </a:xfrm>
          <a:prstGeom prst="rect">
            <a:avLst/>
          </a:prstGeom>
        </p:spPr>
      </p:pic>
      <p:pic>
        <p:nvPicPr>
          <p:cNvPr id="12" name="Picture 4" descr="vhu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8313" y="3548743"/>
            <a:ext cx="2704451" cy="1521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veľkoplošný panel- úvodné video 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07504" y="5451336"/>
            <a:ext cx="8933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Pri voľbe úvodné video má obsluha na výber z dvoch reklamných filmov s dĺžkou cca 2 minúty v rozlíšení 4K upravených presne na formát 3x3 video steny.</a:t>
            </a:r>
          </a:p>
        </p:txBody>
      </p:sp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3494" y="1433708"/>
            <a:ext cx="6965349" cy="389587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sk-SK" sz="1400" dirty="0">
                <a:latin typeface="Verdana" charset="0"/>
                <a:ea typeface="MS PGothic" charset="0"/>
                <a:cs typeface="Verdana" charset="0"/>
              </a:rPr>
              <a:t>1.</a:t>
            </a: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> </a:t>
            </a:r>
            <a:r>
              <a:rPr lang="sk-SK" sz="1600" dirty="0">
                <a:latin typeface="Calibri" charset="0"/>
                <a:ea typeface="MS PGothic" charset="0"/>
                <a:cs typeface="Verdana" charset="0"/>
              </a:rPr>
              <a:t>Detailná funkčná </a:t>
            </a: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>špecifikácia pre veľkoplošný panel- archív audiovizuálnych diel</a:t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6497" y="412751"/>
            <a:ext cx="750772" cy="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07504" y="5097393"/>
            <a:ext cx="893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Na obrazovke servisného  monitora sa objavia buttony s  názvami jednotlivých audiovizuálnych diel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Po zvolení jednotlivého buttonu sa na hlavnom panely zobrazí ovládací panel s buttonmi play, pauze, stop...po dotyku na play sa dielo spustí na </a:t>
            </a:r>
            <a:r>
              <a:rPr lang="sk-SK" sz="1000" dirty="0" err="1" smtClean="0">
                <a:latin typeface="Calibri" pitchFamily="34" charset="0"/>
                <a:cs typeface="Times New Roman" panose="02020603050405020304" pitchFamily="18" charset="0"/>
              </a:rPr>
              <a:t>videostene</a:t>
            </a: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000" dirty="0" smtClean="0">
                <a:latin typeface="Calibri" pitchFamily="34" charset="0"/>
                <a:cs typeface="Times New Roman" panose="02020603050405020304" pitchFamily="18" charset="0"/>
              </a:rPr>
              <a:t>Servisné rozhranie funguje dotykovým ovládaním na servisnej dotykovej obrazovke. Toto menu sa zobrazuje len  na  servisnom dotykovom panely, na veľkoplošnom panely sa spúšťa až výsledná voľba operátora(automaticky).</a:t>
            </a: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063075"/>
            <a:ext cx="4499875" cy="2531179"/>
          </a:xfrm>
          <a:prstGeom prst="rect">
            <a:avLst/>
          </a:prstGeom>
        </p:spPr>
      </p:pic>
      <p:pic>
        <p:nvPicPr>
          <p:cNvPr id="8" name="Picture 4" descr="vhu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1592" y="2063075"/>
            <a:ext cx="3374905" cy="253117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388" y="410579"/>
            <a:ext cx="901153" cy="4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875924" y="587048"/>
            <a:ext cx="2913529" cy="588609"/>
          </a:xfrm>
        </p:spPr>
        <p:txBody>
          <a:bodyPr/>
          <a:lstStyle/>
          <a:p>
            <a:pPr marL="342900" indent="-342900" algn="ctr"/>
            <a:r>
              <a:rPr lang="sk-SK" sz="1400" dirty="0" smtClean="0">
                <a:latin typeface="Verdana" charset="0"/>
                <a:ea typeface="MS PGothic" charset="0"/>
                <a:cs typeface="Verdana" charset="0"/>
              </a:rPr>
              <a:t>Vojenský historický ústav</a:t>
            </a:r>
            <a:br>
              <a:rPr lang="sk-SK" sz="1400" dirty="0" smtClean="0">
                <a:latin typeface="Verdana" charset="0"/>
                <a:ea typeface="MS PGothic" charset="0"/>
                <a:cs typeface="Verdana" charset="0"/>
              </a:rPr>
            </a:br>
            <a:r>
              <a:rPr lang="sk-SK" sz="1400" dirty="0" err="1" smtClean="0">
                <a:solidFill>
                  <a:srgbClr val="00B050"/>
                </a:solidFill>
                <a:latin typeface="Verdana" charset="0"/>
                <a:ea typeface="MS PGothic" charset="0"/>
                <a:cs typeface="Verdana" charset="0"/>
              </a:rPr>
              <a:t>www.vhu.sk</a:t>
            </a:r>
            <a:r>
              <a:rPr lang="sk-SK" sz="1400" dirty="0" smtClean="0">
                <a:solidFill>
                  <a:srgbClr val="00B050"/>
                </a:solidFill>
                <a:latin typeface="Verdana" charset="0"/>
                <a:ea typeface="MS PGothic" charset="0"/>
                <a:cs typeface="Verdana" charset="0"/>
              </a:rPr>
              <a:t> </a:t>
            </a:r>
            <a:r>
              <a:rPr lang="sk-SK" sz="1400" dirty="0" smtClean="0">
                <a:latin typeface="Verdana" charset="0"/>
                <a:ea typeface="MS PGothic" charset="0"/>
                <a:cs typeface="Verdana" charset="0"/>
              </a:rPr>
              <a:t/>
            </a:r>
            <a:br>
              <a:rPr lang="sk-SK" sz="1400" dirty="0" smtClean="0">
                <a:latin typeface="Verdana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924" y="1764606"/>
            <a:ext cx="3194676" cy="16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512450" y="3873934"/>
            <a:ext cx="4298751" cy="144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S PGothic" charset="0"/>
                <a:cs typeface="Verdana" charset="0"/>
              </a:rPr>
              <a:t>ĎAKUJEM ZA POZORNOSŤ</a:t>
            </a:r>
            <a:b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S PGothic" charset="0"/>
                <a:cs typeface="Verdana" charset="0"/>
              </a:rPr>
            </a:b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Verdana" charset="0"/>
              </a:rPr>
              <a:t/>
            </a:r>
            <a:b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Verdana" charset="0"/>
              </a:rPr>
            </a:b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Verdana" charset="0"/>
              </a:rPr>
              <a:t/>
            </a:r>
            <a:b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Verdana" charset="0"/>
              </a:rPr>
            </a:br>
            <a:r>
              <a:rPr kumimoji="0" lang="sk-SK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Verdana" charset="0"/>
              </a:rPr>
              <a:t/>
            </a:r>
            <a:br>
              <a:rPr kumimoji="0" lang="sk-SK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Verdana" charset="0"/>
              </a:rPr>
            </a:br>
            <a:endParaRPr kumimoji="0" lang="sk-SK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MS PGothic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875924" y="587048"/>
            <a:ext cx="2913529" cy="588609"/>
          </a:xfrm>
        </p:spPr>
        <p:txBody>
          <a:bodyPr/>
          <a:lstStyle/>
          <a:p>
            <a:pPr marL="342900" indent="-342900" algn="ctr"/>
            <a:r>
              <a:rPr lang="sk-SK" sz="1400" dirty="0" smtClean="0">
                <a:latin typeface="Verdana" charset="0"/>
                <a:ea typeface="MS PGothic" charset="0"/>
                <a:cs typeface="Verdana" charset="0"/>
              </a:rPr>
              <a:t>Vojenský historický ústav</a:t>
            </a:r>
            <a:br>
              <a:rPr lang="sk-SK" sz="1400" dirty="0" smtClean="0">
                <a:latin typeface="Verdana" charset="0"/>
                <a:ea typeface="MS PGothic" charset="0"/>
                <a:cs typeface="Verdana" charset="0"/>
              </a:rPr>
            </a:br>
            <a:r>
              <a:rPr lang="sk-SK" sz="1400" dirty="0" err="1" smtClean="0">
                <a:solidFill>
                  <a:srgbClr val="00B050"/>
                </a:solidFill>
                <a:latin typeface="Verdana" charset="0"/>
                <a:ea typeface="MS PGothic" charset="0"/>
                <a:cs typeface="Verdana" charset="0"/>
              </a:rPr>
              <a:t>www.vhu.sk</a:t>
            </a:r>
            <a:r>
              <a:rPr lang="sk-SK" sz="1400" dirty="0" smtClean="0">
                <a:solidFill>
                  <a:srgbClr val="00B050"/>
                </a:solidFill>
                <a:latin typeface="Verdana" charset="0"/>
                <a:ea typeface="MS PGothic" charset="0"/>
                <a:cs typeface="Verdana" charset="0"/>
              </a:rPr>
              <a:t> </a:t>
            </a:r>
            <a:r>
              <a:rPr lang="sk-SK" sz="1400" dirty="0" smtClean="0">
                <a:latin typeface="Verdana" charset="0"/>
                <a:ea typeface="MS PGothic" charset="0"/>
                <a:cs typeface="Verdana" charset="0"/>
              </a:rPr>
              <a:t/>
            </a:r>
            <a:br>
              <a:rPr lang="sk-SK" sz="1400" dirty="0" smtClean="0">
                <a:latin typeface="Verdana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600" dirty="0" smtClean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600" dirty="0" smtClean="0">
                <a:latin typeface="Calibri" charset="0"/>
                <a:ea typeface="MS PGothic" charset="0"/>
                <a:cs typeface="Verdana" charset="0"/>
              </a:rPr>
            </a:br>
            <a:r>
              <a:rPr lang="sk-SK" sz="1400" dirty="0">
                <a:latin typeface="Calibri" charset="0"/>
                <a:ea typeface="MS PGothic" charset="0"/>
                <a:cs typeface="Verdana" charset="0"/>
              </a:rPr>
              <a:t/>
            </a:r>
            <a:br>
              <a:rPr lang="sk-SK" sz="1400" dirty="0">
                <a:latin typeface="Calibri" charset="0"/>
                <a:ea typeface="MS PGothic" charset="0"/>
                <a:cs typeface="Verdana" charset="0"/>
              </a:rPr>
            </a:br>
            <a:endParaRPr lang="sk-SK" sz="1400" dirty="0">
              <a:latin typeface="Verdana" charset="0"/>
              <a:ea typeface="MS PGothic" charset="0"/>
              <a:cs typeface="Verdana" charset="0"/>
            </a:endParaRPr>
          </a:p>
        </p:txBody>
      </p:sp>
      <p:pic>
        <p:nvPicPr>
          <p:cNvPr id="7" name="Picture 4" descr="vhu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6338"/>
            <a:ext cx="8643845" cy="30721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264" y="1372720"/>
            <a:ext cx="1921326" cy="96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Vyhľadávanie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87584" y="4849074"/>
            <a:ext cx="89335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fulltextové vyhľadávanie predmetov naprieč celým systémom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rozšírené možnosti vyhľadávania na základe skladania podmienky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úprava zobrazených atribútov podľa potreby používateľa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zoradenie záznamov zostupne/ vzostupne na základe zvoleného atribútu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detailu predmetu</a:t>
            </a:r>
          </a:p>
          <a:p>
            <a:endParaRPr lang="sk-S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84" y="1367935"/>
            <a:ext cx="8208912" cy="3309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508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Detail predmetu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316984" y="5242173"/>
            <a:ext cx="89335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detailných informácií predmetu, zbierkového predmetu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záložkový systém - možnosť zobrazenia si viacerých detailov zároveň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objednanie obsahu v pôvodnej kvalite pre digitalizované zbierkové predmety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tlač katalogizačnej karty predmetu</a:t>
            </a:r>
          </a:p>
          <a:p>
            <a:endParaRPr lang="sk-S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88" y="1301675"/>
            <a:ext cx="7920880" cy="3905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571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Zasadnutia Komisie pre tvorbu zbierok, Realizácia výstav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316984" y="5242173"/>
            <a:ext cx="893351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a plánovanie zasadnutia Komisie pre tvorbu zbierok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a plánovanie výstav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mesačný alebo týždenný kalendár alebo zobrazenie iba naplánovanej agendy</a:t>
            </a:r>
          </a:p>
          <a:p>
            <a:endParaRPr lang="sk-SK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80" y="1420009"/>
            <a:ext cx="8192917" cy="382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285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Detail zasadnutia Komisie pre tvorbu zbierok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316984" y="5242173"/>
            <a:ext cx="8933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detailných informácií o konkrétnom zasadnutí Komisie pre tvorbu zbierok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evidencia bodov programu, členov komisie a hostí, miesto konania zasadnutia 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pripojenie zoznamu návrhových listov na posúdenie komisiou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generovanie tlačových zostáv (pozvánka k zasadnutiu KTZ, prezenčná listina, zápisnica)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3948"/>
            <a:ext cx="8232835" cy="39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82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ea typeface="MS PGothic" charset="0"/>
                <a:cs typeface="Verdana" charset="0"/>
              </a:rPr>
              <a:t>Evidencia návrhových listov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37015" y="4489138"/>
            <a:ext cx="89335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evidencia všetkých návrhových listov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vytvorenie návrhového listu pre predmety, ktoré ešte nie sú zbierkovými predmetmi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iba návrhových listov prihláseného používateľa („tajomník KTZ“ vidí aj návrhové listy, ktoré sú pripravené už k posúdeniu komisiou)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fulltextové vyhľadávanie medzi návrhovými listami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zobrazenie detailných informácií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evidencia stavov návrhového listu (rozpracovaný, hotový, na dopracovanie, naplánovaný, vybavený)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možnosť presunutia k inému zasadnutiu komisie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55" y="1329140"/>
            <a:ext cx="8712968" cy="26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478" y="2113766"/>
            <a:ext cx="4630171" cy="2570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21" y="487083"/>
            <a:ext cx="1290531" cy="6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361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Lucida Sans"/>
        <a:ea typeface="ＭＳ Ｐゴシック"/>
        <a:cs typeface="Arial"/>
      </a:majorFont>
      <a:minorFont>
        <a:latin typeface="Lucida Sans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2419</Words>
  <Application>Microsoft Office PowerPoint</Application>
  <PresentationFormat>Prezentácia na obrazovke (4:3)</PresentationFormat>
  <Paragraphs>223</Paragraphs>
  <Slides>46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47" baseType="lpstr">
      <vt:lpstr>Conception personnalisée</vt:lpstr>
      <vt:lpstr>VYBUDOVANIE INFORMAČNO-TECHNICKÉHO ZABEZPEČENIA PRE ZVÝŠENIE KVALITY VÝSKUMU VOJENSKÉHO HISTORICKÉHO ÚSTAVU  </vt:lpstr>
      <vt:lpstr>Obsah – Interná eBádateľňa, Portál VHM, Dlhodobý archív  </vt:lpstr>
      <vt:lpstr>Úvodná obrazovka zobrazená po prihlásení používateľa</vt:lpstr>
      <vt:lpstr>Evidencia predmetov</vt:lpstr>
      <vt:lpstr>Vyhľadávanie</vt:lpstr>
      <vt:lpstr>Detail predmetu</vt:lpstr>
      <vt:lpstr>Zasadnutia Komisie pre tvorbu zbierok, Realizácia výstav</vt:lpstr>
      <vt:lpstr>Detail zasadnutia Komisie pre tvorbu zbierok</vt:lpstr>
      <vt:lpstr>Evidencia návrhových listov</vt:lpstr>
      <vt:lpstr>Evidencia zmlúv</vt:lpstr>
      <vt:lpstr>Fotogaléria a jej prezeranie</vt:lpstr>
      <vt:lpstr>Podpora 1. a 5.ročných plánov a podpora výskumu</vt:lpstr>
      <vt:lpstr>Úvodná obrazovka portálu VHM</vt:lpstr>
      <vt:lpstr>Všeobecné informácie</vt:lpstr>
      <vt:lpstr>Rozšírené vyhľadávanie, vyhľadávanie v kategóriách a zbierkach</vt:lpstr>
      <vt:lpstr>Detail vyhľadaného predmetu</vt:lpstr>
      <vt:lpstr>Prihlásenie a registrácia</vt:lpstr>
      <vt:lpstr>Dlhodobý archív - Úvodná obrazovka </vt:lpstr>
      <vt:lpstr>Pracovné prostredie  </vt:lpstr>
      <vt:lpstr>Snímka 20</vt:lpstr>
      <vt:lpstr>Obsah:</vt:lpstr>
      <vt:lpstr>1. Detailná funkčná špecifikácia Infokioskov Úvodná obrazovka zobrazená po zapnutí infokiosku  </vt:lpstr>
      <vt:lpstr>1. Detailná funkčná špecifikácia Infokioskov Zobrazenie Hlavného menu   </vt:lpstr>
      <vt:lpstr>1. Detailná funkčná špecifikácia Infokioskov Zobrazenie muzeálneho oddelenia Piešťany , Svidník  </vt:lpstr>
      <vt:lpstr>1. Detailná funkčná špecifikácia Infokioskov Zobrazenie muzeálneho oddelenia Piešťany – Exponáty v jednotlivých expozíciách  </vt:lpstr>
      <vt:lpstr>1. Detailná funkčná špecifikácia Infokioskov Zobrazenie muzeálneho oddelenia Svidník – Exponáty v jednotlivých expozíciách  </vt:lpstr>
      <vt:lpstr>1. Detailná funkčná špecifikácia Infokioskov Zobrazenie jednotlivého exponátu  </vt:lpstr>
      <vt:lpstr>1. Detailná funkčná špecifikácia 65 a 42 palcových dotykových panelov  Úvodná obrazovka zobrazená po zapnutí panelu  </vt:lpstr>
      <vt:lpstr>1. Detailná funkčná špecifikácia 65 a 42 palcových dotykových panelov  Zobrazenie Hlavného menu   </vt:lpstr>
      <vt:lpstr>1. Detailná funkčná špecifikácia 65 a 42 palcových dotykových panelov  Zobrazenie Zbierkového fondu  </vt:lpstr>
      <vt:lpstr>1. Detailná funkčná špecifikácia 65 a 42 palcových dotykových panelov  Zobrazenie jednotlivého exponátu v konkrétnom zbierkovom fonde  </vt:lpstr>
      <vt:lpstr>1. Detailná funkčná špecifikácia 65 a 42 palcových dotykových panelov  Zobrazenie plánu múzea-prehliadky  </vt:lpstr>
      <vt:lpstr>1. Detailná funkčná špecifikácia 65 a 42 palcových dotykových panelov  Zobrazenie 3d scanov  </vt:lpstr>
      <vt:lpstr>1. Detailná funkčná špecifikácia 65 a 42 palcových dotykových panelov  Zobrazenie štruktúry VHU  </vt:lpstr>
      <vt:lpstr>1. Detailná funkčná špecifikácia 65 a 42 palcových dotykových panelov  Zobrazenie štruktúry VHU- Riaditeľstvo VHU Bratislava  </vt:lpstr>
      <vt:lpstr>1. Detailná funkčná špecifikácia 65 a 42 palcových dotykových panelov  Zobrazenie štruktúry VHU- Odbor vojensko-historických výskumov  </vt:lpstr>
      <vt:lpstr>1. Detailná funkčná špecifikácia 65 a 42 palcových dotykových panelov  Zobrazenie štruktúry VHU- Vojenský historický archív  </vt:lpstr>
      <vt:lpstr>1. Detailná funkčná špecifikácia pre multimediálnu 3D prezentačnú zostavu- hlavné menu   </vt:lpstr>
      <vt:lpstr>1. Detailná funkčná špecifikácia pre multimediálnu 3D prezentačnú zostavu- 3d trailer   </vt:lpstr>
      <vt:lpstr>1. Detailná funkčná špecifikácia pre multimediálnu 3D prezentačnú zostavu- výber z menu   </vt:lpstr>
      <vt:lpstr>1. Detailná funkčná špecifikácia pre veľkoplošný panel- hlavné menu    </vt:lpstr>
      <vt:lpstr>1. Detailná funkčná špecifikácia pre veľkoplošný panel- hlavné menu    </vt:lpstr>
      <vt:lpstr>1. Detailná funkčná špecifikácia pre veľkoplošný panel- úvodné video    </vt:lpstr>
      <vt:lpstr>1. Detailná funkčná špecifikácia pre veľkoplošný panel- archív audiovizuálnych diel   </vt:lpstr>
      <vt:lpstr>Vojenský historický ústav www.vhu.sk     </vt:lpstr>
      <vt:lpstr>Vojenský historický ústav www.vhu.sk     </vt:lpstr>
    </vt:vector>
  </TitlesOfParts>
  <Company>Atos Origin Benelux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Venrooij, Antoine</dc:creator>
  <cp:lastModifiedBy>user</cp:lastModifiedBy>
  <cp:revision>525</cp:revision>
  <cp:lastPrinted>2011-07-28T08:44:46Z</cp:lastPrinted>
  <dcterms:created xsi:type="dcterms:W3CDTF">2015-11-10T10:28:46Z</dcterms:created>
  <dcterms:modified xsi:type="dcterms:W3CDTF">2015-11-10T16:43:46Z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